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62" r:id="rId3"/>
    <p:sldId id="265" r:id="rId4"/>
    <p:sldId id="266" r:id="rId5"/>
    <p:sldId id="273" r:id="rId6"/>
    <p:sldId id="277" r:id="rId7"/>
    <p:sldId id="276" r:id="rId8"/>
    <p:sldId id="272" r:id="rId9"/>
    <p:sldId id="274" r:id="rId10"/>
    <p:sldId id="270" r:id="rId11"/>
    <p:sldId id="256" r:id="rId12"/>
    <p:sldId id="271" r:id="rId13"/>
    <p:sldId id="258" r:id="rId14"/>
    <p:sldId id="259" r:id="rId15"/>
  </p:sldIdLst>
  <p:sldSz cx="9144000" cy="6858000" type="screen4x3"/>
  <p:notesSz cx="6797675" cy="9874250"/>
  <p:defaultTextStyle>
    <a:defPPr>
      <a:defRPr lang="zh-TW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584" autoAdjust="0"/>
  </p:normalViewPr>
  <p:slideViewPr>
    <p:cSldViewPr snapToGrid="0" snapToObjects="1">
      <p:cViewPr>
        <p:scale>
          <a:sx n="75" d="100"/>
          <a:sy n="75" d="100"/>
        </p:scale>
        <p:origin x="-533" y="6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E56D81-486E-44C7-9DD3-C9CD88466022}" type="doc">
      <dgm:prSet loTypeId="urn:microsoft.com/office/officeart/2005/8/layout/venn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75284BAD-EB44-4B37-BC22-132F195B9DF3}">
      <dgm:prSet phldrT="[文字]" custT="1"/>
      <dgm:spPr/>
      <dgm:t>
        <a:bodyPr/>
        <a:lstStyle/>
        <a:p>
          <a:r>
            <a:rPr lang="zh-TW" altLang="en-US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不當管教</a:t>
          </a:r>
          <a:endParaRPr lang="zh-TW" altLang="en-US" sz="3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99AC993-5A87-430A-8425-28CAD132BBF4}" type="parTrans" cxnId="{3EA14148-5B46-489D-AEB1-1A4E9FFAB3C5}">
      <dgm:prSet/>
      <dgm:spPr/>
      <dgm:t>
        <a:bodyPr/>
        <a:lstStyle/>
        <a:p>
          <a:endParaRPr lang="zh-TW" altLang="en-US"/>
        </a:p>
      </dgm:t>
    </dgm:pt>
    <dgm:pt modelId="{50EE8316-74A9-47FE-821C-7F1075143039}" type="sibTrans" cxnId="{3EA14148-5B46-489D-AEB1-1A4E9FFAB3C5}">
      <dgm:prSet/>
      <dgm:spPr/>
      <dgm:t>
        <a:bodyPr/>
        <a:lstStyle/>
        <a:p>
          <a:endParaRPr lang="zh-TW" altLang="en-US"/>
        </a:p>
      </dgm:t>
    </dgm:pt>
    <dgm:pt modelId="{FB9327DF-F46C-461E-B581-1CDEE806823C}">
      <dgm:prSet phldrT="[文字]" custT="1"/>
      <dgm:spPr/>
      <dgm:t>
        <a:bodyPr/>
        <a:lstStyle/>
        <a:p>
          <a:pPr>
            <a:lnSpc>
              <a:spcPts val="1500"/>
            </a:lnSpc>
          </a:pPr>
          <a:endParaRPr lang="en-US" altLang="zh-TW" sz="3200" b="1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>
            <a:lnSpc>
              <a:spcPts val="1500"/>
            </a:lnSpc>
          </a:pPr>
          <a:r>
            <a:rPr lang="zh-TW" altLang="en-U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違法</a:t>
          </a:r>
          <a:endParaRPr lang="en-US" altLang="zh-TW" sz="3200" b="1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>
            <a:lnSpc>
              <a:spcPts val="1500"/>
            </a:lnSpc>
          </a:pPr>
          <a:r>
            <a:rPr lang="zh-TW" altLang="en-U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處罰</a:t>
          </a:r>
          <a:endParaRPr lang="zh-TW" altLang="en-US" sz="3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8D5BB0-562D-4431-B186-D924851B86B8}" type="parTrans" cxnId="{28A570A5-20CA-4860-AD63-B9E871495A04}">
      <dgm:prSet/>
      <dgm:spPr/>
      <dgm:t>
        <a:bodyPr/>
        <a:lstStyle/>
        <a:p>
          <a:endParaRPr lang="zh-TW" altLang="en-US"/>
        </a:p>
      </dgm:t>
    </dgm:pt>
    <dgm:pt modelId="{C10956E9-3372-47FD-ACE0-E7832616BB6B}" type="sibTrans" cxnId="{28A570A5-20CA-4860-AD63-B9E871495A04}">
      <dgm:prSet/>
      <dgm:spPr/>
      <dgm:t>
        <a:bodyPr/>
        <a:lstStyle/>
        <a:p>
          <a:endParaRPr lang="zh-TW" altLang="en-US"/>
        </a:p>
      </dgm:t>
    </dgm:pt>
    <dgm:pt modelId="{41AE7AC8-7431-460A-8FAD-4AE745943C17}">
      <dgm:prSet phldrT="[文字]" custT="1"/>
      <dgm:spPr/>
      <dgm:t>
        <a:bodyPr/>
        <a:lstStyle/>
        <a:p>
          <a:r>
            <a:rPr lang="zh-TW" alt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體罰或其他違法處罰，情節重大</a:t>
          </a:r>
          <a:endParaRPr lang="zh-TW" altLang="en-US" sz="20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48BC8C-BDCF-433D-BBB0-46C89E7726D2}" type="parTrans" cxnId="{8D719C06-5F20-4D43-9282-FB6567649844}">
      <dgm:prSet/>
      <dgm:spPr/>
      <dgm:t>
        <a:bodyPr/>
        <a:lstStyle/>
        <a:p>
          <a:endParaRPr lang="zh-TW" altLang="en-US"/>
        </a:p>
      </dgm:t>
    </dgm:pt>
    <dgm:pt modelId="{15178E21-F6A2-4FB9-8545-3F36978EC414}" type="sibTrans" cxnId="{8D719C06-5F20-4D43-9282-FB6567649844}">
      <dgm:prSet/>
      <dgm:spPr/>
      <dgm:t>
        <a:bodyPr/>
        <a:lstStyle/>
        <a:p>
          <a:endParaRPr lang="zh-TW" altLang="en-US"/>
        </a:p>
      </dgm:t>
    </dgm:pt>
    <dgm:pt modelId="{5D46E914-39EE-4845-B048-19BF4039BF95}" type="pres">
      <dgm:prSet presAssocID="{D1E56D81-486E-44C7-9DD3-C9CD88466022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71BA271-DBC1-4318-A376-E5A84AABCCD5}" type="pres">
      <dgm:prSet presAssocID="{D1E56D81-486E-44C7-9DD3-C9CD88466022}" presName="comp1" presStyleCnt="0"/>
      <dgm:spPr/>
      <dgm:t>
        <a:bodyPr/>
        <a:lstStyle/>
        <a:p>
          <a:endParaRPr lang="zh-TW" altLang="en-US"/>
        </a:p>
      </dgm:t>
    </dgm:pt>
    <dgm:pt modelId="{DCFB9350-61AD-46BF-9B4F-A4DD525BB68C}" type="pres">
      <dgm:prSet presAssocID="{D1E56D81-486E-44C7-9DD3-C9CD88466022}" presName="circle1" presStyleLbl="node1" presStyleIdx="0" presStyleCnt="3"/>
      <dgm:spPr/>
      <dgm:t>
        <a:bodyPr/>
        <a:lstStyle/>
        <a:p>
          <a:endParaRPr lang="zh-TW" altLang="en-US"/>
        </a:p>
      </dgm:t>
    </dgm:pt>
    <dgm:pt modelId="{D442B477-291F-41BE-A712-44539D822A01}" type="pres">
      <dgm:prSet presAssocID="{D1E56D81-486E-44C7-9DD3-C9CD88466022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9385FB-30E8-4271-8E64-F0F18C009A45}" type="pres">
      <dgm:prSet presAssocID="{D1E56D81-486E-44C7-9DD3-C9CD88466022}" presName="comp2" presStyleCnt="0"/>
      <dgm:spPr/>
      <dgm:t>
        <a:bodyPr/>
        <a:lstStyle/>
        <a:p>
          <a:endParaRPr lang="zh-TW" altLang="en-US"/>
        </a:p>
      </dgm:t>
    </dgm:pt>
    <dgm:pt modelId="{E1CD0F21-6553-4F75-9D07-2472D87C56E8}" type="pres">
      <dgm:prSet presAssocID="{D1E56D81-486E-44C7-9DD3-C9CD88466022}" presName="circle2" presStyleLbl="node1" presStyleIdx="1" presStyleCnt="3" custLinFactNeighborY="0"/>
      <dgm:spPr/>
      <dgm:t>
        <a:bodyPr/>
        <a:lstStyle/>
        <a:p>
          <a:endParaRPr lang="zh-TW" altLang="en-US"/>
        </a:p>
      </dgm:t>
    </dgm:pt>
    <dgm:pt modelId="{66269CD1-156E-4467-B564-84B83A77F45E}" type="pres">
      <dgm:prSet presAssocID="{D1E56D81-486E-44C7-9DD3-C9CD88466022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01919A7-A130-44BC-910C-2508BC0DC617}" type="pres">
      <dgm:prSet presAssocID="{D1E56D81-486E-44C7-9DD3-C9CD88466022}" presName="comp3" presStyleCnt="0"/>
      <dgm:spPr/>
      <dgm:t>
        <a:bodyPr/>
        <a:lstStyle/>
        <a:p>
          <a:endParaRPr lang="zh-TW" altLang="en-US"/>
        </a:p>
      </dgm:t>
    </dgm:pt>
    <dgm:pt modelId="{93506602-8CDB-49A0-8222-51E512F10C5C}" type="pres">
      <dgm:prSet presAssocID="{D1E56D81-486E-44C7-9DD3-C9CD88466022}" presName="circle3" presStyleLbl="node1" presStyleIdx="2" presStyleCnt="3" custLinFactNeighborX="-594" custLinFactNeighborY="0"/>
      <dgm:spPr/>
      <dgm:t>
        <a:bodyPr/>
        <a:lstStyle/>
        <a:p>
          <a:endParaRPr lang="zh-TW" altLang="en-US"/>
        </a:p>
      </dgm:t>
    </dgm:pt>
    <dgm:pt modelId="{3764793A-A86A-4BBC-91D0-69078803B995}" type="pres">
      <dgm:prSet presAssocID="{D1E56D81-486E-44C7-9DD3-C9CD88466022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F68172B-C482-42B2-AAA9-3FFF42E461FC}" type="presOf" srcId="{41AE7AC8-7431-460A-8FAD-4AE745943C17}" destId="{93506602-8CDB-49A0-8222-51E512F10C5C}" srcOrd="0" destOrd="0" presId="urn:microsoft.com/office/officeart/2005/8/layout/venn2"/>
    <dgm:cxn modelId="{3EA14148-5B46-489D-AEB1-1A4E9FFAB3C5}" srcId="{D1E56D81-486E-44C7-9DD3-C9CD88466022}" destId="{75284BAD-EB44-4B37-BC22-132F195B9DF3}" srcOrd="0" destOrd="0" parTransId="{D99AC993-5A87-430A-8425-28CAD132BBF4}" sibTransId="{50EE8316-74A9-47FE-821C-7F1075143039}"/>
    <dgm:cxn modelId="{8D719C06-5F20-4D43-9282-FB6567649844}" srcId="{D1E56D81-486E-44C7-9DD3-C9CD88466022}" destId="{41AE7AC8-7431-460A-8FAD-4AE745943C17}" srcOrd="2" destOrd="0" parTransId="{7148BC8C-BDCF-433D-BBB0-46C89E7726D2}" sibTransId="{15178E21-F6A2-4FB9-8545-3F36978EC414}"/>
    <dgm:cxn modelId="{C0B92B51-351A-4613-9302-D4E2C8AAD245}" type="presOf" srcId="{75284BAD-EB44-4B37-BC22-132F195B9DF3}" destId="{D442B477-291F-41BE-A712-44539D822A01}" srcOrd="1" destOrd="0" presId="urn:microsoft.com/office/officeart/2005/8/layout/venn2"/>
    <dgm:cxn modelId="{A3D63FA5-20BF-43E7-B604-3DA5C65D2463}" type="presOf" srcId="{41AE7AC8-7431-460A-8FAD-4AE745943C17}" destId="{3764793A-A86A-4BBC-91D0-69078803B995}" srcOrd="1" destOrd="0" presId="urn:microsoft.com/office/officeart/2005/8/layout/venn2"/>
    <dgm:cxn modelId="{28A570A5-20CA-4860-AD63-B9E871495A04}" srcId="{D1E56D81-486E-44C7-9DD3-C9CD88466022}" destId="{FB9327DF-F46C-461E-B581-1CDEE806823C}" srcOrd="1" destOrd="0" parTransId="{458D5BB0-562D-4431-B186-D924851B86B8}" sibTransId="{C10956E9-3372-47FD-ACE0-E7832616BB6B}"/>
    <dgm:cxn modelId="{AF4627C2-32EF-4984-868F-140602DA89B9}" type="presOf" srcId="{75284BAD-EB44-4B37-BC22-132F195B9DF3}" destId="{DCFB9350-61AD-46BF-9B4F-A4DD525BB68C}" srcOrd="0" destOrd="0" presId="urn:microsoft.com/office/officeart/2005/8/layout/venn2"/>
    <dgm:cxn modelId="{CC123ACE-AD38-456E-BF25-83C4AFB007DA}" type="presOf" srcId="{FB9327DF-F46C-461E-B581-1CDEE806823C}" destId="{E1CD0F21-6553-4F75-9D07-2472D87C56E8}" srcOrd="0" destOrd="0" presId="urn:microsoft.com/office/officeart/2005/8/layout/venn2"/>
    <dgm:cxn modelId="{8B3F9828-1D95-4722-99DD-21A98677B600}" type="presOf" srcId="{D1E56D81-486E-44C7-9DD3-C9CD88466022}" destId="{5D46E914-39EE-4845-B048-19BF4039BF95}" srcOrd="0" destOrd="0" presId="urn:microsoft.com/office/officeart/2005/8/layout/venn2"/>
    <dgm:cxn modelId="{74D52E26-B9B8-4E76-AAB8-279A901415FC}" type="presOf" srcId="{FB9327DF-F46C-461E-B581-1CDEE806823C}" destId="{66269CD1-156E-4467-B564-84B83A77F45E}" srcOrd="1" destOrd="0" presId="urn:microsoft.com/office/officeart/2005/8/layout/venn2"/>
    <dgm:cxn modelId="{1662122A-A60F-4CA8-88B7-A9096EACBB8A}" type="presParOf" srcId="{5D46E914-39EE-4845-B048-19BF4039BF95}" destId="{D71BA271-DBC1-4318-A376-E5A84AABCCD5}" srcOrd="0" destOrd="0" presId="urn:microsoft.com/office/officeart/2005/8/layout/venn2"/>
    <dgm:cxn modelId="{8FFEF074-179A-4DA4-92AC-360D88A6D5DD}" type="presParOf" srcId="{D71BA271-DBC1-4318-A376-E5A84AABCCD5}" destId="{DCFB9350-61AD-46BF-9B4F-A4DD525BB68C}" srcOrd="0" destOrd="0" presId="urn:microsoft.com/office/officeart/2005/8/layout/venn2"/>
    <dgm:cxn modelId="{F8911C35-E49B-4D55-BA98-C7365AEDB871}" type="presParOf" srcId="{D71BA271-DBC1-4318-A376-E5A84AABCCD5}" destId="{D442B477-291F-41BE-A712-44539D822A01}" srcOrd="1" destOrd="0" presId="urn:microsoft.com/office/officeart/2005/8/layout/venn2"/>
    <dgm:cxn modelId="{13A3902D-DEEE-4D5A-813F-1003B81427F8}" type="presParOf" srcId="{5D46E914-39EE-4845-B048-19BF4039BF95}" destId="{5F9385FB-30E8-4271-8E64-F0F18C009A45}" srcOrd="1" destOrd="0" presId="urn:microsoft.com/office/officeart/2005/8/layout/venn2"/>
    <dgm:cxn modelId="{7D5E3E9C-0EF4-4A44-92A5-180C7805B07C}" type="presParOf" srcId="{5F9385FB-30E8-4271-8E64-F0F18C009A45}" destId="{E1CD0F21-6553-4F75-9D07-2472D87C56E8}" srcOrd="0" destOrd="0" presId="urn:microsoft.com/office/officeart/2005/8/layout/venn2"/>
    <dgm:cxn modelId="{6FBEFE9E-6840-4D34-9832-CFD9B4084DAA}" type="presParOf" srcId="{5F9385FB-30E8-4271-8E64-F0F18C009A45}" destId="{66269CD1-156E-4467-B564-84B83A77F45E}" srcOrd="1" destOrd="0" presId="urn:microsoft.com/office/officeart/2005/8/layout/venn2"/>
    <dgm:cxn modelId="{34AC417C-70B1-41A3-9CB1-2FB8DAC917BB}" type="presParOf" srcId="{5D46E914-39EE-4845-B048-19BF4039BF95}" destId="{D01919A7-A130-44BC-910C-2508BC0DC617}" srcOrd="2" destOrd="0" presId="urn:microsoft.com/office/officeart/2005/8/layout/venn2"/>
    <dgm:cxn modelId="{E38C3936-1397-408F-90F0-466FCB07FE4A}" type="presParOf" srcId="{D01919A7-A130-44BC-910C-2508BC0DC617}" destId="{93506602-8CDB-49A0-8222-51E512F10C5C}" srcOrd="0" destOrd="0" presId="urn:microsoft.com/office/officeart/2005/8/layout/venn2"/>
    <dgm:cxn modelId="{96017D63-F279-40F1-9509-3920AC3096D0}" type="presParOf" srcId="{D01919A7-A130-44BC-910C-2508BC0DC617}" destId="{3764793A-A86A-4BBC-91D0-69078803B995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B9350-61AD-46BF-9B4F-A4DD525BB68C}">
      <dsp:nvSpPr>
        <dsp:cNvPr id="0" name=""/>
        <dsp:cNvSpPr/>
      </dsp:nvSpPr>
      <dsp:spPr>
        <a:xfrm>
          <a:off x="884078" y="0"/>
          <a:ext cx="4957763" cy="49577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不當管教</a:t>
          </a:r>
          <a:endParaRPr lang="zh-TW" altLang="en-US" sz="3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96590" y="247888"/>
        <a:ext cx="1732738" cy="743664"/>
      </dsp:txXfrm>
    </dsp:sp>
    <dsp:sp modelId="{E1CD0F21-6553-4F75-9D07-2472D87C56E8}">
      <dsp:nvSpPr>
        <dsp:cNvPr id="0" name=""/>
        <dsp:cNvSpPr/>
      </dsp:nvSpPr>
      <dsp:spPr>
        <a:xfrm>
          <a:off x="1503798" y="1239440"/>
          <a:ext cx="3718322" cy="3718322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endParaRPr lang="en-US" altLang="zh-TW" sz="3200" b="1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4224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違法</a:t>
          </a:r>
          <a:endParaRPr lang="en-US" altLang="zh-TW" sz="3200" b="1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4224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處罰</a:t>
          </a:r>
          <a:endParaRPr lang="zh-TW" altLang="en-US" sz="3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96590" y="1471835"/>
        <a:ext cx="1732738" cy="697185"/>
      </dsp:txXfrm>
    </dsp:sp>
    <dsp:sp modelId="{93506602-8CDB-49A0-8222-51E512F10C5C}">
      <dsp:nvSpPr>
        <dsp:cNvPr id="0" name=""/>
        <dsp:cNvSpPr/>
      </dsp:nvSpPr>
      <dsp:spPr>
        <a:xfrm>
          <a:off x="2108794" y="2478881"/>
          <a:ext cx="2478881" cy="2478881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體罰或其他違法處罰，情節重大</a:t>
          </a:r>
          <a:endParaRPr lang="zh-TW" altLang="en-US" sz="20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71818" y="3098601"/>
        <a:ext cx="1752833" cy="1239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74656-C262-4DF5-A0AC-4FCFEA9BCCD8}" type="datetimeFigureOut">
              <a:rPr lang="zh-TW" altLang="en-US" smtClean="0"/>
              <a:t>2017/2/21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B8152-CB13-4BF1-8FCE-CAA7AABC4F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5775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10704-81AB-4B17-8C2C-7CF3BDD542C5}" type="datetimeFigureOut">
              <a:rPr lang="zh-TW" altLang="en-US" smtClean="0"/>
              <a:t>2017/2/21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0DC3A-9204-4636-B608-593C762D84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759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829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008035E-76B6-4DCF-888B-6366163CAABA}" type="slidenum">
              <a:rPr kumimoji="0" lang="zh-TW" altLang="en-US" smtClean="0">
                <a:latin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kumimoji="0" lang="en-US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按一下以編輯母片子標題樣式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3208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4744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5264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4033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748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677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337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3858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9150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1165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4881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343B-0CFB-594B-8B95-6D048E238E12}" type="datetimeFigureOut">
              <a:rPr kumimoji="1" lang="zh-TW" altLang="en-US" smtClean="0"/>
              <a:t>2017/2/21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1B267-BBA0-AA44-BC2A-31EFD246E6E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8550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du.law.moe.gov.tw/NewsContent.aspx?id=4004" TargetMode="External"/><Relationship Id="rId2" Type="http://schemas.openxmlformats.org/officeDocument/2006/relationships/hyperlink" Target="http://edu.law.moe.gov.tw/LawContentDetails.aspx?id=FL008468&amp;KeyWordHL=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TW" altLang="en-US" sz="1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正向管教</a:t>
            </a:r>
            <a:endParaRPr lang="zh-TW" altLang="en-US" sz="1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學校</a:t>
            </a:r>
            <a:r>
              <a:rPr lang="en-US" altLang="zh-TW" dirty="0" smtClean="0"/>
              <a:t>:</a:t>
            </a:r>
            <a:r>
              <a:rPr lang="en-US" altLang="zh-TW" dirty="0" smtClean="0"/>
              <a:t>OO</a:t>
            </a:r>
            <a:r>
              <a:rPr lang="zh-TW" altLang="en-US" dirty="0" smtClean="0"/>
              <a:t>高國中</a:t>
            </a:r>
            <a:r>
              <a:rPr lang="en-US" altLang="zh-TW" dirty="0" smtClean="0"/>
              <a:t>(</a:t>
            </a:r>
            <a:r>
              <a:rPr lang="zh-TW" altLang="en-US" dirty="0" smtClean="0"/>
              <a:t>小</a:t>
            </a:r>
            <a:r>
              <a:rPr lang="en-US" altLang="zh-TW" dirty="0"/>
              <a:t>)</a:t>
            </a:r>
            <a:endParaRPr lang="en-US" altLang="zh-TW" dirty="0" smtClean="0"/>
          </a:p>
          <a:p>
            <a:r>
              <a:rPr lang="zh-TW" altLang="en-US" dirty="0"/>
              <a:t>主講者</a:t>
            </a:r>
            <a:r>
              <a:rPr lang="en-US" altLang="zh-TW" dirty="0"/>
              <a:t>:</a:t>
            </a:r>
            <a:r>
              <a:rPr lang="en-US" altLang="zh-TW" dirty="0" smtClean="0"/>
              <a:t>OOO</a:t>
            </a:r>
            <a:r>
              <a:rPr lang="zh-TW" altLang="en-US" dirty="0" smtClean="0"/>
              <a:t>主任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2532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標題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</a:t>
            </a:r>
            <a:r>
              <a:rPr lang="zh-TW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違法處罰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措施參考表</a:t>
            </a:r>
            <a:endPara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5867" name="Group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0292"/>
              </p:ext>
            </p:extLst>
          </p:nvPr>
        </p:nvGraphicFramePr>
        <p:xfrm>
          <a:off x="468313" y="1412875"/>
          <a:ext cx="8208143" cy="5075238"/>
        </p:xfrm>
        <a:graphic>
          <a:graphicData uri="http://schemas.openxmlformats.org/drawingml/2006/table">
            <a:tbl>
              <a:tblPr/>
              <a:tblGrid>
                <a:gridCol w="3527425"/>
                <a:gridCol w="4680718"/>
              </a:tblGrid>
              <a:tr h="590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違法處罰之類型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違法處罰之行為態樣例示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0972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charset="-120"/>
                        </a:rPr>
                        <a:t>教師親自對學生身體施加強制力之體罰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charset="-120"/>
                        </a:rPr>
                        <a:t>例如毆打、鞭打、打耳光、打手心、打臀部或責打身體其他部位等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EC"/>
                    </a:solidFill>
                  </a:tcPr>
                </a:tc>
              </a:tr>
              <a:tr h="8081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charset="-120"/>
                        </a:rPr>
                        <a:t>教師責令學生自己或第三者對學生身體施加強制力之體罰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charset="-120"/>
                        </a:rPr>
                        <a:t>例如命學生自打耳光或互打耳光等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F6"/>
                    </a:solidFill>
                  </a:tcPr>
                </a:tc>
              </a:tr>
              <a:tr h="10526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charset="-120"/>
                        </a:rPr>
                        <a:t>責令學生採取特定身體動作之體罰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charset="-120"/>
                        </a:rPr>
                        <a:t>例如交互蹲跳、半蹲、罰跪、蛙跳、兔跳、學鴨子走路、提水桶過肩、單腳支撐地面或其他類似之身體動作等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EC"/>
                    </a:solidFill>
                  </a:tcPr>
                </a:tc>
              </a:tr>
              <a:tr h="80813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charset="-120"/>
                        </a:rPr>
                        <a:t>體罰以外之違法處罰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 charset="-120"/>
                        </a:rPr>
                        <a:t>例如誹謗、公然侮辱、恐嚇、身心虐待、罰款、非暫時保管之沒收或沒入學生物品等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F6"/>
                    </a:solidFill>
                  </a:tcPr>
                </a:tc>
              </a:tr>
              <a:tr h="100596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本表僅屬舉例說明之性質，其未列入之情形，符合法定要件（基於處罰之目的、使學生身體客觀上受到痛苦或身心受到侵害等要件）者，仍為違法處罰。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0201" name="Text Box 26"/>
          <p:cNvSpPr txBox="1">
            <a:spLocks noChangeArrowheads="1"/>
          </p:cNvSpPr>
          <p:nvPr/>
        </p:nvSpPr>
        <p:spPr bwMode="auto">
          <a:xfrm>
            <a:off x="3779837" y="6535103"/>
            <a:ext cx="5364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 2" pitchFamily="18" charset="2"/>
              <a:buChar char=""/>
              <a:defRPr sz="3200">
                <a:solidFill>
                  <a:schemeClr val="tx1"/>
                </a:solidFill>
                <a:latin typeface="Cambria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0000"/>
              <a:buFont typeface="Wingdings 2" pitchFamily="18" charset="2"/>
              <a:buChar char="³"/>
              <a:defRPr sz="2800">
                <a:solidFill>
                  <a:schemeClr val="tx1"/>
                </a:solidFill>
                <a:latin typeface="Cambria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B9B57"/>
              </a:buClr>
              <a:buSzPct val="60000"/>
              <a:buFont typeface="Wingdings 2" pitchFamily="18" charset="2"/>
              <a:buChar char="®"/>
              <a:defRPr sz="2400">
                <a:solidFill>
                  <a:schemeClr val="tx1"/>
                </a:solidFill>
                <a:latin typeface="Cambria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B7396"/>
              </a:buClr>
              <a:buSzPct val="45000"/>
              <a:buFont typeface="Wingdings 2" pitchFamily="18" charset="2"/>
              <a:buChar char="¯"/>
              <a:defRPr sz="2000">
                <a:solidFill>
                  <a:schemeClr val="tx1"/>
                </a:solidFill>
                <a:latin typeface="Cambria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9A53"/>
              </a:buClr>
              <a:buFont typeface="Wingdings 2" pitchFamily="18" charset="2"/>
              <a:buChar char=""/>
              <a:defRPr sz="2000">
                <a:solidFill>
                  <a:schemeClr val="tx1"/>
                </a:solidFill>
                <a:latin typeface="Cambria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9A53"/>
              </a:buClr>
              <a:buFont typeface="Wingdings 2" pitchFamily="18" charset="2"/>
              <a:buChar char=""/>
              <a:defRPr sz="2000">
                <a:solidFill>
                  <a:schemeClr val="tx1"/>
                </a:solidFill>
                <a:latin typeface="Cambria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9A53"/>
              </a:buClr>
              <a:buFont typeface="Wingdings 2" pitchFamily="18" charset="2"/>
              <a:buChar char=""/>
              <a:defRPr sz="2000">
                <a:solidFill>
                  <a:schemeClr val="tx1"/>
                </a:solidFill>
                <a:latin typeface="Cambria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9A53"/>
              </a:buClr>
              <a:buFont typeface="Wingdings 2" pitchFamily="18" charset="2"/>
              <a:buChar char=""/>
              <a:defRPr sz="2000">
                <a:solidFill>
                  <a:schemeClr val="tx1"/>
                </a:solidFill>
                <a:latin typeface="Cambria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9A53"/>
              </a:buClr>
              <a:buFont typeface="Wingdings 2" pitchFamily="18" charset="2"/>
              <a:buChar char=""/>
              <a:defRPr sz="2000">
                <a:solidFill>
                  <a:schemeClr val="tx1"/>
                </a:solidFill>
                <a:latin typeface="Cambria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zh-TW" altLang="en-US" sz="1400" dirty="0"/>
              <a:t>摘自學校訂定教師輔導與管教學生辦法注意事項附表</a:t>
            </a:r>
            <a:r>
              <a:rPr kumimoji="0" lang="en-US" altLang="zh-TW" sz="1400" dirty="0"/>
              <a:t>1</a:t>
            </a:r>
            <a:endParaRPr kumimoji="0"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403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" y="340519"/>
            <a:ext cx="8229600" cy="1046162"/>
          </a:xfrm>
        </p:spPr>
        <p:txBody>
          <a:bodyPr>
            <a:normAutofit/>
          </a:bodyPr>
          <a:lstStyle/>
          <a:p>
            <a:pPr algn="l"/>
            <a:r>
              <a:rPr kumimoji="1" lang="zh-TW" altLang="en-US" dirty="0">
                <a:latin typeface="+mj-ea"/>
              </a:rPr>
              <a:t>不當管教案例</a:t>
            </a:r>
            <a:r>
              <a:rPr kumimoji="1" lang="en-US" altLang="zh-TW" dirty="0">
                <a:latin typeface="+mj-ea"/>
              </a:rPr>
              <a:t>(1/2)</a:t>
            </a:r>
            <a:endParaRPr kumimoji="1" lang="zh-TW" altLang="en-US" dirty="0"/>
          </a:p>
        </p:txBody>
      </p:sp>
      <p:sp>
        <p:nvSpPr>
          <p:cNvPr id="3" name="子標題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zh-TW" altLang="en-US" sz="4000" dirty="0"/>
              <a:t>管教手段與</a:t>
            </a:r>
            <a:r>
              <a:rPr kumimoji="1" lang="zh-TW" altLang="en-US" sz="4000" dirty="0" smtClean="0"/>
              <a:t>目的未</a:t>
            </a:r>
            <a:r>
              <a:rPr kumimoji="1" lang="zh-TW" altLang="en-US" sz="4000" dirty="0"/>
              <a:t>具</a:t>
            </a:r>
            <a:r>
              <a:rPr kumimoji="1" lang="zh-TW" altLang="en-US" sz="4000" dirty="0" smtClean="0"/>
              <a:t>教育意義連結</a:t>
            </a:r>
            <a:endParaRPr kumimoji="1" lang="en-US" altLang="zh-TW" sz="4000" dirty="0" smtClean="0"/>
          </a:p>
          <a:p>
            <a:pPr marL="0" indent="0">
              <a:buNone/>
            </a:pPr>
            <a:r>
              <a:rPr kumimoji="1" lang="en-US" altLang="zh-TW" sz="4000" dirty="0" smtClean="0">
                <a:solidFill>
                  <a:srgbClr val="0070C0"/>
                </a:solidFill>
              </a:rPr>
              <a:t>   ex:</a:t>
            </a:r>
            <a:r>
              <a:rPr kumimoji="1" lang="zh-TW" altLang="en-US" sz="4000" dirty="0" smtClean="0">
                <a:solidFill>
                  <a:srgbClr val="0070C0"/>
                </a:solidFill>
              </a:rPr>
              <a:t>成績不佳罰</a:t>
            </a:r>
            <a:r>
              <a:rPr kumimoji="1" lang="zh-TW" altLang="en-US" sz="4000" dirty="0">
                <a:solidFill>
                  <a:srgbClr val="0070C0"/>
                </a:solidFill>
              </a:rPr>
              <a:t>開合</a:t>
            </a:r>
            <a:r>
              <a:rPr kumimoji="1" lang="zh-TW" altLang="en-US" sz="4000" dirty="0" smtClean="0">
                <a:solidFill>
                  <a:srgbClr val="0070C0"/>
                </a:solidFill>
              </a:rPr>
              <a:t>跳</a:t>
            </a:r>
            <a:endParaRPr kumimoji="1" lang="en-US" altLang="zh-TW" sz="4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kumimoji="1" lang="zh-TW" altLang="en-US" sz="4000" dirty="0">
                <a:solidFill>
                  <a:srgbClr val="0070C0"/>
                </a:solidFill>
              </a:rPr>
              <a:t> </a:t>
            </a:r>
            <a:r>
              <a:rPr kumimoji="1" lang="zh-TW" altLang="en-US" sz="4000" dirty="0" smtClean="0">
                <a:solidFill>
                  <a:srgbClr val="0070C0"/>
                </a:solidFill>
              </a:rPr>
              <a:t>       作業未交罰跑操場</a:t>
            </a:r>
            <a:endParaRPr kumimoji="1" lang="en-US" altLang="zh-TW" sz="40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zh-TW" altLang="en-US" sz="4000" dirty="0" smtClean="0"/>
              <a:t>用器材或物品刻意觸及學生身體</a:t>
            </a:r>
            <a:endParaRPr kumimoji="1" lang="en-US" altLang="zh-TW" sz="4000" dirty="0" smtClean="0"/>
          </a:p>
          <a:p>
            <a:pPr marL="0" indent="0">
              <a:buNone/>
            </a:pPr>
            <a:r>
              <a:rPr kumimoji="1" lang="en-US" altLang="zh-TW" sz="4000" dirty="0"/>
              <a:t> </a:t>
            </a:r>
            <a:r>
              <a:rPr kumimoji="1" lang="en-US" altLang="zh-TW" sz="4000" dirty="0" smtClean="0"/>
              <a:t>  </a:t>
            </a:r>
            <a:r>
              <a:rPr kumimoji="1" lang="en-US" altLang="zh-TW" sz="4000" dirty="0" smtClean="0">
                <a:solidFill>
                  <a:srgbClr val="0070C0"/>
                </a:solidFill>
              </a:rPr>
              <a:t>ex:</a:t>
            </a:r>
            <a:r>
              <a:rPr kumimoji="1" lang="zh-TW" altLang="en-US" sz="4000" dirty="0" smtClean="0">
                <a:solidFill>
                  <a:srgbClr val="0070C0"/>
                </a:solidFill>
              </a:rPr>
              <a:t>用遙控器輕觸學生臉頰</a:t>
            </a:r>
            <a:endParaRPr kumimoji="1" lang="en-US" altLang="zh-TW" sz="40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zh-TW" altLang="en-US" sz="4000" dirty="0" smtClean="0"/>
              <a:t>作業</a:t>
            </a:r>
            <a:r>
              <a:rPr kumimoji="1" lang="zh-TW" altLang="en-US" sz="4000" dirty="0"/>
              <a:t>未寫，罰學生跪</a:t>
            </a:r>
            <a:r>
              <a:rPr kumimoji="1" lang="zh-TW" altLang="en-US" sz="4000" dirty="0" smtClean="0"/>
              <a:t>寫</a:t>
            </a:r>
            <a:endParaRPr kumimoji="1" lang="en-US" altLang="zh-TW" sz="4000" dirty="0" smtClean="0"/>
          </a:p>
        </p:txBody>
      </p:sp>
      <p:sp>
        <p:nvSpPr>
          <p:cNvPr id="4" name="爆炸 1 3"/>
          <p:cNvSpPr/>
          <p:nvPr/>
        </p:nvSpPr>
        <p:spPr>
          <a:xfrm>
            <a:off x="6096000" y="-55880"/>
            <a:ext cx="2611120" cy="1838960"/>
          </a:xfrm>
          <a:prstGeom prst="irregularSeal1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不能作</a:t>
            </a:r>
            <a:endParaRPr lang="zh-TW" altLang="en-US" sz="32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5462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" y="340519"/>
            <a:ext cx="8229600" cy="1046162"/>
          </a:xfrm>
        </p:spPr>
        <p:txBody>
          <a:bodyPr>
            <a:normAutofit/>
          </a:bodyPr>
          <a:lstStyle/>
          <a:p>
            <a:pPr algn="l"/>
            <a:r>
              <a:rPr kumimoji="1" lang="zh-TW" altLang="en-US" dirty="0">
                <a:latin typeface="+mj-ea"/>
              </a:rPr>
              <a:t>不當管教</a:t>
            </a:r>
            <a:r>
              <a:rPr kumimoji="1" lang="zh-TW" altLang="en-US" dirty="0" smtClean="0">
                <a:latin typeface="+mj-ea"/>
              </a:rPr>
              <a:t>案例</a:t>
            </a:r>
            <a:r>
              <a:rPr kumimoji="1" lang="en-US" altLang="zh-TW" dirty="0" smtClean="0">
                <a:latin typeface="+mj-ea"/>
              </a:rPr>
              <a:t>(2/2)</a:t>
            </a:r>
            <a:endParaRPr kumimoji="1" lang="zh-TW" altLang="en-US" dirty="0"/>
          </a:p>
        </p:txBody>
      </p:sp>
      <p:sp>
        <p:nvSpPr>
          <p:cNvPr id="3" name="子標題 2"/>
          <p:cNvSpPr>
            <a:spLocks noGrp="1"/>
          </p:cNvSpPr>
          <p:nvPr>
            <p:ph idx="1"/>
          </p:nvPr>
        </p:nvSpPr>
        <p:spPr>
          <a:xfrm>
            <a:off x="457200" y="2311401"/>
            <a:ext cx="8229600" cy="3175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zh-TW" altLang="en-US" sz="4000" dirty="0" smtClean="0"/>
              <a:t>學生課堂</a:t>
            </a:r>
            <a:r>
              <a:rPr kumimoji="1" lang="zh-TW" altLang="en-US" sz="4000" dirty="0"/>
              <a:t>上不當言論連坐</a:t>
            </a:r>
            <a:r>
              <a:rPr kumimoji="1" lang="zh-TW" altLang="en-US" sz="4000" dirty="0" smtClean="0"/>
              <a:t>處罰</a:t>
            </a:r>
            <a:endParaRPr kumimoji="1" lang="en-US" altLang="zh-TW" sz="4000" dirty="0" smtClean="0">
              <a:latin typeface="+mj-ea"/>
            </a:endParaRPr>
          </a:p>
          <a:p>
            <a:pPr marL="0" indent="0">
              <a:buNone/>
            </a:pPr>
            <a:r>
              <a:rPr kumimoji="1" lang="zh-TW" altLang="en-US" sz="4000" dirty="0" smtClean="0">
                <a:solidFill>
                  <a:srgbClr val="0070C0"/>
                </a:solidFill>
                <a:latin typeface="+mj-ea"/>
              </a:rPr>
              <a:t>   </a:t>
            </a:r>
            <a:r>
              <a:rPr kumimoji="1" lang="en-US" altLang="zh-TW" sz="4000" dirty="0" smtClean="0">
                <a:solidFill>
                  <a:srgbClr val="0070C0"/>
                </a:solidFill>
                <a:latin typeface="+mj-ea"/>
              </a:rPr>
              <a:t>ex:</a:t>
            </a:r>
            <a:r>
              <a:rPr kumimoji="1" lang="zh-TW" altLang="en-US" sz="4000" dirty="0" smtClean="0">
                <a:solidFill>
                  <a:srgbClr val="0070C0"/>
                </a:solidFill>
                <a:latin typeface="+mj-ea"/>
              </a:rPr>
              <a:t>因部分學生犯錯連坐處罰全班</a:t>
            </a:r>
            <a:endParaRPr kumimoji="1" lang="en-US" altLang="zh-TW" sz="4000" dirty="0">
              <a:solidFill>
                <a:srgbClr val="0070C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n"/>
            </a:pPr>
            <a:r>
              <a:rPr kumimoji="1" lang="zh-TW" altLang="en-US" sz="4000" dirty="0" smtClean="0">
                <a:latin typeface="+mj-ea"/>
              </a:rPr>
              <a:t>學生</a:t>
            </a:r>
            <a:r>
              <a:rPr kumimoji="1" lang="zh-TW" altLang="en-US" sz="4000" dirty="0">
                <a:latin typeface="+mj-ea"/>
              </a:rPr>
              <a:t>或家長授意罰學生伏地挺身</a:t>
            </a:r>
            <a:endParaRPr kumimoji="1" lang="en-US" altLang="zh-TW" sz="4000" dirty="0">
              <a:latin typeface="+mj-ea"/>
            </a:endParaRPr>
          </a:p>
          <a:p>
            <a:pPr marL="0" indent="0">
              <a:buNone/>
            </a:pPr>
            <a:r>
              <a:rPr kumimoji="1" lang="zh-TW" altLang="en-US" sz="4000" dirty="0" smtClean="0">
                <a:solidFill>
                  <a:srgbClr val="0070C0"/>
                </a:solidFill>
                <a:latin typeface="+mj-ea"/>
              </a:rPr>
              <a:t>  </a:t>
            </a:r>
            <a:endParaRPr kumimoji="1" lang="zh-TW" altLang="en-US" sz="4000" dirty="0">
              <a:solidFill>
                <a:srgbClr val="0070C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n"/>
            </a:pPr>
            <a:endParaRPr kumimoji="1" lang="zh-TW" altLang="en-US" sz="4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" name="爆炸 1 3"/>
          <p:cNvSpPr/>
          <p:nvPr/>
        </p:nvSpPr>
        <p:spPr>
          <a:xfrm>
            <a:off x="6096000" y="-55880"/>
            <a:ext cx="2611120" cy="1838960"/>
          </a:xfrm>
          <a:prstGeom prst="irregularSeal1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不能作</a:t>
            </a:r>
            <a:endParaRPr lang="zh-TW" altLang="en-US" sz="32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2729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服儀規定與學生獎懲</a:t>
            </a:r>
            <a:r>
              <a:rPr kumimoji="1" lang="en-US" altLang="zh-TW" dirty="0" smtClean="0"/>
              <a:t>(</a:t>
            </a:r>
            <a:r>
              <a:rPr kumimoji="1" lang="zh-TW" altLang="en-US" dirty="0" smtClean="0"/>
              <a:t>適用國高中</a:t>
            </a:r>
            <a:r>
              <a:rPr kumimoji="1" lang="en-US" altLang="zh-TW" dirty="0" smtClean="0"/>
              <a:t>)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zh-TW" altLang="en-US" dirty="0" smtClean="0"/>
              <a:t>各校須循民主參與及法定程序訂定服儀規定，且</a:t>
            </a:r>
            <a:r>
              <a:rPr kumimoji="1" lang="zh-TW" altLang="en-US" b="1" u="sng" dirty="0" smtClean="0">
                <a:solidFill>
                  <a:srgbClr val="FF0000"/>
                </a:solidFill>
              </a:rPr>
              <a:t>不得作為處罰</a:t>
            </a:r>
            <a:r>
              <a:rPr kumimoji="1" lang="zh-TW" altLang="en-US" dirty="0" smtClean="0"/>
              <a:t>之依據。</a:t>
            </a:r>
            <a:endParaRPr kumimoji="1" lang="en-US" altLang="zh-TW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kumimoji="1" lang="zh-TW" altLang="en-US" dirty="0" smtClean="0"/>
              <a:t>學校針對違反服儀規定之學生，</a:t>
            </a:r>
            <a:r>
              <a:rPr kumimoji="1" lang="zh-TW" altLang="en-US" b="1" u="sng" dirty="0" smtClean="0">
                <a:solidFill>
                  <a:srgbClr val="FF0000"/>
                </a:solidFill>
              </a:rPr>
              <a:t>得採取適當之輔導級管教措施如</a:t>
            </a:r>
            <a:r>
              <a:rPr kumimoji="1" lang="zh-TW" altLang="en-US" dirty="0" smtClean="0"/>
              <a:t>：正向管教措施</a:t>
            </a:r>
            <a:r>
              <a:rPr lang="zh-TW" altLang="zh-TW" dirty="0" smtClean="0"/>
              <a:t>、</a:t>
            </a:r>
            <a:r>
              <a:rPr lang="zh-TW" altLang="en-US" dirty="0" smtClean="0"/>
              <a:t>口頭糾正</a:t>
            </a:r>
            <a:r>
              <a:rPr lang="zh-TW" altLang="zh-TW" dirty="0" smtClean="0"/>
              <a:t>、</a:t>
            </a:r>
            <a:r>
              <a:rPr lang="zh-TW" altLang="en-US" dirty="0" smtClean="0"/>
              <a:t>列入平常生活表現紀錄</a:t>
            </a:r>
            <a:r>
              <a:rPr lang="zh-TW" altLang="zh-TW" dirty="0" smtClean="0"/>
              <a:t>、</a:t>
            </a:r>
            <a:r>
              <a:rPr lang="zh-TW" altLang="en-US" dirty="0" smtClean="0"/>
              <a:t>通知監護人協請處理</a:t>
            </a:r>
            <a:r>
              <a:rPr lang="zh-TW" altLang="zh-TW" dirty="0" smtClean="0"/>
              <a:t>、</a:t>
            </a:r>
            <a:r>
              <a:rPr lang="zh-TW" altLang="en-US" dirty="0" smtClean="0"/>
              <a:t>書面自省及靜坐反省</a:t>
            </a:r>
            <a:r>
              <a:rPr lang="zh-TW" altLang="zh-TW" dirty="0" smtClean="0"/>
              <a:t>、</a:t>
            </a:r>
            <a:r>
              <a:rPr lang="zh-TW" altLang="en-US" dirty="0" smtClean="0"/>
              <a:t>要求課餘從事可達管教目的之公共服務如：全校性服儀問卷調查。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zh-TW" altLang="en-US" dirty="0" smtClean="0"/>
              <a:t>學生</a:t>
            </a:r>
            <a:r>
              <a:rPr lang="zh-TW" altLang="en-US" dirty="0"/>
              <a:t>獎懲辦法規定，帶回管教或大過以上之處分，</a:t>
            </a:r>
            <a:r>
              <a:rPr lang="zh-TW" altLang="en-US" b="1" u="sng" dirty="0">
                <a:solidFill>
                  <a:srgbClr val="FF0000"/>
                </a:solidFill>
              </a:rPr>
              <a:t>須經學生獎懲委員會決議</a:t>
            </a:r>
            <a:r>
              <a:rPr lang="zh-TW" altLang="en-US" dirty="0"/>
              <a:t>後方可執行（部分學校因未完備程序而被申訴）。</a:t>
            </a:r>
            <a:endParaRPr lang="en-US" altLang="zh-TW" dirty="0"/>
          </a:p>
          <a:p>
            <a:pPr marL="0" indent="0">
              <a:buNone/>
            </a:pPr>
            <a:endParaRPr lang="zh-TW" altLang="zh-TW" dirty="0"/>
          </a:p>
          <a:p>
            <a:endParaRPr lang="zh-TW" altLang="zh-TW" dirty="0"/>
          </a:p>
          <a:p>
            <a:endParaRPr lang="zh-TW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697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髮式</a:t>
            </a:r>
            <a:r>
              <a:rPr kumimoji="1" lang="en-US" altLang="zh-TW" dirty="0"/>
              <a:t>(</a:t>
            </a:r>
            <a:r>
              <a:rPr kumimoji="1" lang="zh-TW" altLang="en-US" dirty="0" smtClean="0"/>
              <a:t>適用高國高中</a:t>
            </a:r>
            <a:r>
              <a:rPr kumimoji="1" lang="en-US" altLang="zh-TW" dirty="0"/>
              <a:t>)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zh-TW" altLang="en-US" dirty="0" smtClean="0"/>
              <a:t>依據教育部</a:t>
            </a:r>
            <a:r>
              <a:rPr lang="zh-TW" altLang="zh-TW" dirty="0" smtClean="0"/>
              <a:t>「</a:t>
            </a:r>
            <a:r>
              <a:rPr lang="zh-TW" altLang="en-US" dirty="0" smtClean="0"/>
              <a:t>學校訂定教師輔導與管教學生辦法</a:t>
            </a:r>
            <a:r>
              <a:rPr lang="zh-TW" altLang="zh-TW" dirty="0" smtClean="0"/>
              <a:t>」</a:t>
            </a:r>
            <a:r>
              <a:rPr lang="zh-TW" altLang="en-US" dirty="0" smtClean="0"/>
              <a:t>第</a:t>
            </a:r>
            <a:r>
              <a:rPr lang="en-US" altLang="zh-TW" dirty="0" smtClean="0"/>
              <a:t>21</a:t>
            </a:r>
            <a:r>
              <a:rPr lang="zh-TW" altLang="en-US" dirty="0" smtClean="0"/>
              <a:t>點規定：</a:t>
            </a:r>
            <a:r>
              <a:rPr lang="zh-TW" altLang="zh-TW" dirty="0" smtClean="0"/>
              <a:t>「</a:t>
            </a:r>
            <a:r>
              <a:rPr lang="zh-TW" altLang="en-US" b="1" dirty="0" smtClean="0"/>
              <a:t>除為</a:t>
            </a:r>
            <a:r>
              <a:rPr lang="zh-TW" altLang="en-US" b="1" u="sng" dirty="0" smtClean="0">
                <a:solidFill>
                  <a:srgbClr val="FF0000"/>
                </a:solidFill>
              </a:rPr>
              <a:t>防止學生安全</a:t>
            </a:r>
            <a:r>
              <a:rPr lang="zh-TW" altLang="en-US" dirty="0" smtClean="0"/>
              <a:t>或</a:t>
            </a:r>
            <a:r>
              <a:rPr lang="zh-TW" altLang="en-US" b="1" u="sng" dirty="0" smtClean="0">
                <a:solidFill>
                  <a:srgbClr val="FF0000"/>
                </a:solidFill>
              </a:rPr>
              <a:t>防止疾病傳染</a:t>
            </a:r>
            <a:r>
              <a:rPr lang="zh-TW" altLang="en-US" b="1" dirty="0" smtClean="0"/>
              <a:t>所</a:t>
            </a:r>
            <a:r>
              <a:rPr lang="zh-TW" altLang="en-US" dirty="0" smtClean="0"/>
              <a:t>必要者外，學校不得限制學生髮式，或據以處罰，以維護</a:t>
            </a:r>
            <a:r>
              <a:rPr lang="is-IS" altLang="zh-TW" dirty="0" smtClean="0"/>
              <a:t>…...</a:t>
            </a:r>
            <a:r>
              <a:rPr lang="zh-TW" altLang="zh-TW" dirty="0" smtClean="0"/>
              <a:t>」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zh-TW" altLang="en-US" dirty="0" smtClean="0"/>
              <a:t>（目前仍有學校以不燙不染不怪為依據，進而限制學生髮式，明顯與法令規定不符！）</a:t>
            </a:r>
            <a:endParaRPr lang="zh-TW" altLang="zh-TW" dirty="0"/>
          </a:p>
          <a:p>
            <a:endParaRPr lang="zh-TW" altLang="zh-TW" dirty="0"/>
          </a:p>
          <a:p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73260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法規</a:t>
            </a:r>
            <a:endParaRPr lang="zh-TW" altLang="en-US" sz="6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教育</a:t>
            </a:r>
            <a:r>
              <a:rPr lang="zh-TW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基本法</a:t>
            </a:r>
            <a:r>
              <a:rPr lang="zh-TW" altLang="en-US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第</a:t>
            </a:r>
            <a:r>
              <a:rPr lang="en-US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8</a:t>
            </a:r>
            <a:r>
              <a:rPr lang="zh-TW" altLang="en-US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條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學校訂定教師輔導</a:t>
            </a:r>
            <a:r>
              <a:rPr lang="zh-TW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與</a:t>
            </a:r>
            <a:endParaRPr lang="en-US" altLang="zh-TW" sz="6000" b="1" dirty="0" smtClean="0">
              <a:latin typeface="微軟正黑體" panose="020B0604030504040204" pitchFamily="34" charset="-120"/>
              <a:ea typeface="微軟正黑體" panose="020B0604030504040204" pitchFamily="34" charset="-120"/>
              <a:hlinkClick r:id="rId3"/>
            </a:endParaRPr>
          </a:p>
          <a:p>
            <a:pPr marL="0" indent="0">
              <a:buNone/>
            </a:pPr>
            <a:r>
              <a:rPr lang="zh-TW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管教</a:t>
            </a:r>
            <a:r>
              <a:rPr lang="zh-TW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學生辦法注意事項</a:t>
            </a:r>
            <a:endParaRPr lang="en-US" altLang="zh-TW" sz="6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900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教師一般管教措施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896" cy="4525963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適當之正向管教措施。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口頭糾正。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調整座位。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要求口頭道歉或書面自省。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列入日常生活表現紀錄。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通知監護權人，協請處理。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要求完成未完成之作業或工作。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適當增加作業或工作</a:t>
            </a:r>
            <a:r>
              <a:rPr lang="zh-TW" altLang="en-US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要求課餘從事可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達成管教目的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之公共服務（如 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學生破壞環境清潔，罰其打掃環境）。</a:t>
            </a:r>
          </a:p>
          <a:p>
            <a:pPr lvl="1">
              <a:buFont typeface="Wingdings" panose="05000000000000000000" pitchFamily="2" charset="2"/>
              <a:buChar char="u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u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u"/>
            </a:pPr>
            <a:endPara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546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教師一般管教措施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取消參加正式課程以外之活動。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經監護權人同意後，留置學生於課後輔導或參</a:t>
            </a:r>
            <a:r>
              <a:rPr lang="en-US" altLang="zh-TW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加輔導課程。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要求靜坐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反省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要求站立反省。但每次不得超過一堂課，每日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累計不得超過兩小時。</a:t>
            </a: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在教學場所一隅，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暫時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讓學生與其他同學保持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適當距離，並以兩堂課為限。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經其他教師同意，於行為當日，暫時轉送其他班級學習。</a:t>
            </a:r>
            <a:endParaRPr lang="en-US" altLang="zh-TW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依該校學生獎懲規定及法定程序，予以書面懲處。</a:t>
            </a:r>
          </a:p>
          <a:p>
            <a:pPr lvl="1">
              <a:buFont typeface="Wingdings" panose="05000000000000000000" pitchFamily="2" charset="2"/>
              <a:buChar char="u"/>
            </a:pPr>
            <a:endPara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u"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226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624"/>
            <a:ext cx="7874000" cy="6871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1281404" y="3933056"/>
            <a:ext cx="1872208" cy="1584176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631016" y="694174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不當管教及違法處罰處理流程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40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367301"/>
              </p:ext>
            </p:extLst>
          </p:nvPr>
        </p:nvGraphicFramePr>
        <p:xfrm>
          <a:off x="1351280" y="1183958"/>
          <a:ext cx="6725920" cy="495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標題 1"/>
          <p:cNvSpPr>
            <a:spLocks noGrp="1"/>
          </p:cNvSpPr>
          <p:nvPr>
            <p:ph type="title"/>
          </p:nvPr>
        </p:nvSpPr>
        <p:spPr>
          <a:xfrm>
            <a:off x="640080" y="40958"/>
            <a:ext cx="8229600" cy="1143000"/>
          </a:xfrm>
        </p:spPr>
        <p:txBody>
          <a:bodyPr>
            <a:normAutofit/>
          </a:bodyPr>
          <a:lstStyle/>
          <a:p>
            <a:r>
              <a:rPr kumimoji="1" lang="zh-TW" altLang="en-US" sz="4000" b="1" dirty="0" smtClean="0">
                <a:solidFill>
                  <a:srgbClr val="FF0000"/>
                </a:solidFill>
              </a:rPr>
              <a:t>不當管教範疇</a:t>
            </a:r>
            <a:endParaRPr kumimoji="1" lang="zh-TW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63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認定原則</a:t>
            </a:r>
            <a:endParaRPr kumimoji="1" lang="zh-TW" altLang="en-US" dirty="0"/>
          </a:p>
        </p:txBody>
      </p:sp>
      <p:sp>
        <p:nvSpPr>
          <p:cNvPr id="3" name="子標題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kumimoji="1" lang="zh-TW" altLang="en-US" sz="3600" dirty="0" smtClean="0">
                <a:solidFill>
                  <a:schemeClr val="tx1"/>
                </a:solidFill>
                <a:latin typeface="+mj-ea"/>
                <a:ea typeface="+mj-ea"/>
              </a:rPr>
              <a:t>管教手段與目的，兩者間</a:t>
            </a:r>
            <a:r>
              <a:rPr kumimoji="1" lang="zh-TW" altLang="en-US" sz="3600" dirty="0">
                <a:latin typeface="+mj-ea"/>
                <a:ea typeface="+mj-ea"/>
              </a:rPr>
              <a:t>應</a:t>
            </a:r>
            <a:r>
              <a:rPr kumimoji="1" lang="zh-TW" altLang="en-US" sz="3600" dirty="0" smtClean="0">
                <a:solidFill>
                  <a:schemeClr val="tx1"/>
                </a:solidFill>
                <a:latin typeface="+mj-ea"/>
                <a:ea typeface="+mj-ea"/>
              </a:rPr>
              <a:t>達成教育</a:t>
            </a:r>
            <a:r>
              <a:rPr kumimoji="1" lang="zh-TW" altLang="en-US" sz="3600" b="1" u="sng" dirty="0" smtClean="0">
                <a:solidFill>
                  <a:srgbClr val="FF0000"/>
                </a:solidFill>
                <a:latin typeface="+mj-ea"/>
                <a:ea typeface="+mj-ea"/>
              </a:rPr>
              <a:t>意義連結。</a:t>
            </a:r>
            <a:endParaRPr kumimoji="1" lang="en-US" altLang="zh-TW" sz="3600" b="1" u="sng" dirty="0">
              <a:solidFill>
                <a:srgbClr val="FF0000"/>
              </a:solidFill>
              <a:latin typeface="+mj-ea"/>
              <a:ea typeface="+mj-ea"/>
            </a:endParaRPr>
          </a:p>
          <a:p>
            <a:pPr marL="457200" lvl="1" indent="0">
              <a:buNone/>
            </a:pPr>
            <a:r>
              <a:rPr kumimoji="1" lang="zh-TW" altLang="en-US" dirty="0" smtClean="0">
                <a:solidFill>
                  <a:srgbClr val="000000"/>
                </a:solidFill>
                <a:latin typeface="+mj-ea"/>
                <a:ea typeface="+mj-ea"/>
              </a:rPr>
              <a:t>如</a:t>
            </a:r>
            <a:r>
              <a:rPr kumimoji="1" lang="en-US" altLang="zh-TW" dirty="0" smtClean="0">
                <a:solidFill>
                  <a:srgbClr val="000000"/>
                </a:solidFill>
                <a:latin typeface="+mj-ea"/>
                <a:ea typeface="+mj-ea"/>
              </a:rPr>
              <a:t>:</a:t>
            </a:r>
            <a:r>
              <a:rPr kumimoji="1" lang="zh-TW" altLang="en-US" dirty="0" smtClean="0">
                <a:solidFill>
                  <a:srgbClr val="000000"/>
                </a:solidFill>
                <a:latin typeface="+mj-ea"/>
                <a:ea typeface="+mj-ea"/>
              </a:rPr>
              <a:t>遲到</a:t>
            </a:r>
            <a:r>
              <a:rPr kumimoji="1" lang="zh-TW" altLang="en-US" dirty="0">
                <a:solidFill>
                  <a:srgbClr val="000000"/>
                </a:solidFill>
                <a:latin typeface="+mj-ea"/>
                <a:ea typeface="+mj-ea"/>
              </a:rPr>
              <a:t>罰跑</a:t>
            </a:r>
            <a:r>
              <a:rPr kumimoji="1" lang="zh-TW" altLang="en-US" dirty="0" smtClean="0">
                <a:solidFill>
                  <a:srgbClr val="000000"/>
                </a:solidFill>
                <a:latin typeface="+mj-ea"/>
                <a:ea typeface="+mj-ea"/>
              </a:rPr>
              <a:t>操場</a:t>
            </a:r>
            <a:r>
              <a:rPr lang="zh-TW" altLang="zh-TW" dirty="0" smtClean="0">
                <a:solidFill>
                  <a:srgbClr val="000000"/>
                </a:solidFill>
                <a:latin typeface="+mj-ea"/>
                <a:ea typeface="+mj-ea"/>
              </a:rPr>
              <a:t>、</a:t>
            </a:r>
            <a:r>
              <a:rPr lang="en-US" altLang="zh-TW" dirty="0" smtClean="0">
                <a:solidFill>
                  <a:srgbClr val="000000"/>
                </a:solidFill>
                <a:latin typeface="+mj-ea"/>
                <a:ea typeface="+mj-ea"/>
              </a:rPr>
              <a:t/>
            </a:r>
            <a:br>
              <a:rPr lang="en-US" altLang="zh-TW" dirty="0" smtClean="0">
                <a:solidFill>
                  <a:srgbClr val="000000"/>
                </a:solidFill>
                <a:latin typeface="+mj-ea"/>
                <a:ea typeface="+mj-ea"/>
              </a:rPr>
            </a:br>
            <a:r>
              <a:rPr lang="zh-TW" altLang="en-US" dirty="0" smtClean="0">
                <a:solidFill>
                  <a:srgbClr val="000000"/>
                </a:solidFill>
                <a:latin typeface="+mj-ea"/>
                <a:ea typeface="+mj-ea"/>
              </a:rPr>
              <a:t>     </a:t>
            </a:r>
            <a:r>
              <a:rPr kumimoji="1" lang="zh-TW" altLang="en-US" dirty="0" smtClean="0">
                <a:solidFill>
                  <a:srgbClr val="000000"/>
                </a:solidFill>
                <a:latin typeface="+mj-ea"/>
                <a:ea typeface="+mj-ea"/>
              </a:rPr>
              <a:t>未帶聯絡簿或作業未交罰開合跳等。</a:t>
            </a:r>
            <a:endParaRPr kumimoji="1" lang="en-US" altLang="zh-TW" sz="36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algn="l"/>
            <a:endParaRPr kumimoji="1" lang="en-US" altLang="zh-TW" sz="36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algn="l"/>
            <a:r>
              <a:rPr kumimoji="1" lang="zh-TW" altLang="en-US" sz="3600" dirty="0" smtClean="0">
                <a:solidFill>
                  <a:srgbClr val="000000"/>
                </a:solidFill>
                <a:latin typeface="+mj-ea"/>
                <a:ea typeface="+mj-ea"/>
              </a:rPr>
              <a:t>經</a:t>
            </a:r>
            <a:r>
              <a:rPr kumimoji="1" lang="zh-TW" altLang="en-US" sz="3600" b="1" u="sng" dirty="0" smtClean="0">
                <a:solidFill>
                  <a:srgbClr val="FF0000"/>
                </a:solidFill>
                <a:latin typeface="+mj-ea"/>
                <a:ea typeface="+mj-ea"/>
              </a:rPr>
              <a:t>學生或家長授意</a:t>
            </a:r>
            <a:r>
              <a:rPr kumimoji="1" lang="zh-TW" altLang="en-US" sz="3600" dirty="0" smtClean="0">
                <a:solidFill>
                  <a:srgbClr val="000000"/>
                </a:solidFill>
                <a:latin typeface="+mj-ea"/>
                <a:ea typeface="+mj-ea"/>
              </a:rPr>
              <a:t>者，仍屬教師不當管教。</a:t>
            </a:r>
            <a:endParaRPr kumimoji="1" lang="zh-TW" altLang="en-US" sz="36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005840" y="3763863"/>
            <a:ext cx="3860800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 smtClean="0">
                <a:solidFill>
                  <a:srgbClr val="FF0000"/>
                </a:solidFill>
              </a:rPr>
              <a:t>手段與目的無關</a:t>
            </a:r>
            <a:endParaRPr lang="zh-TW" altLang="en-US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「x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2508726"/>
            <a:ext cx="1259840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904240" y="5574270"/>
            <a:ext cx="7386320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zh-TW" altLang="en-US" sz="3600" b="1" dirty="0">
                <a:solidFill>
                  <a:srgbClr val="FF0000"/>
                </a:solidFill>
                <a:latin typeface="微軟正黑體"/>
              </a:rPr>
              <a:t>不當管教之行為係屬客觀事實認定</a:t>
            </a:r>
          </a:p>
          <a:p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90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不當</a:t>
            </a:r>
            <a:r>
              <a:rPr kumimoji="1" lang="zh-TW" altLang="en-US" dirty="0" smtClean="0"/>
              <a:t>管教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170362"/>
          </a:xfrm>
        </p:spPr>
        <p:txBody>
          <a:bodyPr>
            <a:normAutofit/>
          </a:bodyPr>
          <a:lstStyle/>
          <a:p>
            <a:r>
              <a:rPr lang="zh-TW" altLang="en-US" dirty="0"/>
              <a:t>教師有不當管教學生之行為者，學校應予以</a:t>
            </a:r>
            <a:r>
              <a:rPr lang="zh-TW" altLang="en-US" b="1" dirty="0">
                <a:solidFill>
                  <a:srgbClr val="FF0000"/>
                </a:solidFill>
              </a:rPr>
              <a:t>告誡</a:t>
            </a:r>
            <a:r>
              <a:rPr lang="zh-TW" altLang="en-US" dirty="0"/>
              <a:t>。其</a:t>
            </a:r>
            <a:r>
              <a:rPr lang="zh-TW" altLang="en-US" b="1" dirty="0">
                <a:solidFill>
                  <a:srgbClr val="FF0000"/>
                </a:solidFill>
              </a:rPr>
              <a:t>一再</a:t>
            </a:r>
            <a:r>
              <a:rPr lang="zh-TW" altLang="en-US" dirty="0"/>
              <a:t>有不當管教學生之行為者，學校應按情節輕重，予以</a:t>
            </a:r>
            <a:r>
              <a:rPr lang="zh-TW" altLang="en-US" b="1" dirty="0">
                <a:solidFill>
                  <a:srgbClr val="FF0000"/>
                </a:solidFill>
              </a:rPr>
              <a:t>懲處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kumimoji="1" lang="zh-TW" altLang="en-US" dirty="0">
                <a:latin typeface="+mj-ea"/>
              </a:rPr>
              <a:t>經查證後，</a:t>
            </a:r>
            <a:r>
              <a:rPr kumimoji="1" lang="zh-TW" altLang="en-US" dirty="0" smtClean="0">
                <a:latin typeface="+mj-ea"/>
              </a:rPr>
              <a:t>有</a:t>
            </a:r>
            <a:r>
              <a:rPr kumimoji="1" lang="zh-TW" altLang="en-US" b="1" dirty="0">
                <a:solidFill>
                  <a:srgbClr val="FF0000"/>
                </a:solidFill>
                <a:latin typeface="+mj-ea"/>
              </a:rPr>
              <a:t>不當管教</a:t>
            </a:r>
            <a:r>
              <a:rPr kumimoji="1" lang="zh-TW" altLang="en-US" b="1" u="sng" dirty="0" smtClean="0">
                <a:solidFill>
                  <a:srgbClr val="FF0000"/>
                </a:solidFill>
                <a:latin typeface="+mj-ea"/>
              </a:rPr>
              <a:t>具體</a:t>
            </a:r>
            <a:r>
              <a:rPr kumimoji="1" lang="zh-TW" altLang="en-US" b="1" u="sng" dirty="0">
                <a:solidFill>
                  <a:srgbClr val="FF0000"/>
                </a:solidFill>
                <a:latin typeface="+mj-ea"/>
              </a:rPr>
              <a:t>事證</a:t>
            </a:r>
            <a:r>
              <a:rPr kumimoji="1" lang="zh-TW" altLang="en-US" dirty="0">
                <a:latin typeface="+mj-ea"/>
              </a:rPr>
              <a:t>者，至少</a:t>
            </a:r>
            <a:r>
              <a:rPr kumimoji="1" lang="en-US" altLang="zh-TW" dirty="0">
                <a:latin typeface="+mj-ea"/>
              </a:rPr>
              <a:t/>
            </a:r>
            <a:br>
              <a:rPr kumimoji="1" lang="en-US" altLang="zh-TW" dirty="0">
                <a:latin typeface="+mj-ea"/>
              </a:rPr>
            </a:br>
            <a:r>
              <a:rPr kumimoji="1" lang="en-US" altLang="zh-TW" dirty="0">
                <a:latin typeface="+mj-ea"/>
              </a:rPr>
              <a:t>(1</a:t>
            </a:r>
            <a:r>
              <a:rPr kumimoji="1" lang="en-US" altLang="zh-TW" dirty="0" smtClean="0">
                <a:latin typeface="+mj-ea"/>
              </a:rPr>
              <a:t>)</a:t>
            </a:r>
            <a:r>
              <a:rPr kumimoji="1" lang="zh-TW" altLang="en-US" dirty="0">
                <a:latin typeface="+mj-ea"/>
              </a:rPr>
              <a:t>予</a:t>
            </a:r>
            <a:r>
              <a:rPr kumimoji="1" lang="zh-TW" altLang="en-US" dirty="0" smtClean="0">
                <a:latin typeface="+mj-ea"/>
              </a:rPr>
              <a:t>以告誡</a:t>
            </a:r>
            <a:r>
              <a:rPr kumimoji="1" lang="en-US" altLang="zh-TW" sz="2400" b="1" dirty="0">
                <a:solidFill>
                  <a:srgbClr val="0070C0"/>
                </a:solidFill>
                <a:latin typeface="+mj-ea"/>
              </a:rPr>
              <a:t/>
            </a:r>
            <a:br>
              <a:rPr kumimoji="1" lang="en-US" altLang="zh-TW" sz="2400" b="1" dirty="0">
                <a:solidFill>
                  <a:srgbClr val="0070C0"/>
                </a:solidFill>
                <a:latin typeface="+mj-ea"/>
              </a:rPr>
            </a:br>
            <a:r>
              <a:rPr kumimoji="1" lang="en-US" altLang="zh-TW" dirty="0">
                <a:latin typeface="+mj-ea"/>
              </a:rPr>
              <a:t>(2</a:t>
            </a:r>
            <a:r>
              <a:rPr kumimoji="1" lang="en-US" altLang="zh-TW" dirty="0" smtClean="0">
                <a:latin typeface="+mj-ea"/>
              </a:rPr>
              <a:t>)</a:t>
            </a:r>
            <a:r>
              <a:rPr kumimoji="1" lang="zh-TW" altLang="en-US" dirty="0" smtClean="0">
                <a:latin typeface="+mj-ea"/>
              </a:rPr>
              <a:t>視情節輕重，併</a:t>
            </a:r>
            <a:r>
              <a:rPr kumimoji="1" lang="zh-TW" altLang="en-US" dirty="0">
                <a:latin typeface="+mj-ea"/>
              </a:rPr>
              <a:t>帶</a:t>
            </a:r>
            <a:r>
              <a:rPr kumimoji="1" lang="en-US" altLang="zh-TW" dirty="0">
                <a:latin typeface="+mj-ea"/>
              </a:rPr>
              <a:t>2</a:t>
            </a:r>
            <a:r>
              <a:rPr kumimoji="1" lang="zh-TW" altLang="en-US" dirty="0">
                <a:latin typeface="+mj-ea"/>
              </a:rPr>
              <a:t>個月正向管教行為</a:t>
            </a:r>
            <a:r>
              <a:rPr kumimoji="1" lang="zh-TW" altLang="en-US" dirty="0" smtClean="0">
                <a:latin typeface="+mj-ea"/>
              </a:rPr>
              <a:t>改</a:t>
            </a:r>
            <a:r>
              <a:rPr kumimoji="1" lang="en-US" altLang="zh-TW" dirty="0" smtClean="0">
                <a:latin typeface="+mj-ea"/>
              </a:rPr>
              <a:t/>
            </a:r>
            <a:br>
              <a:rPr kumimoji="1" lang="en-US" altLang="zh-TW" dirty="0" smtClean="0">
                <a:latin typeface="+mj-ea"/>
              </a:rPr>
            </a:br>
            <a:r>
              <a:rPr kumimoji="1" lang="zh-TW" altLang="en-US" dirty="0" smtClean="0">
                <a:latin typeface="+mj-ea"/>
              </a:rPr>
              <a:t>     善</a:t>
            </a:r>
            <a:r>
              <a:rPr kumimoji="1" lang="zh-TW" altLang="en-US" dirty="0">
                <a:latin typeface="+mj-ea"/>
              </a:rPr>
              <a:t>計畫。</a:t>
            </a:r>
            <a:r>
              <a:rPr kumimoji="1" lang="en-US" altLang="zh-TW" sz="2400" dirty="0">
                <a:solidFill>
                  <a:srgbClr val="0070C0"/>
                </a:solidFill>
                <a:latin typeface="+mj-ea"/>
              </a:rPr>
              <a:t>(</a:t>
            </a:r>
            <a:r>
              <a:rPr kumimoji="1" lang="zh-TW" altLang="en-US" sz="2400" b="1" dirty="0">
                <a:solidFill>
                  <a:srgbClr val="0070C0"/>
                </a:solidFill>
                <a:latin typeface="+mj-ea"/>
              </a:rPr>
              <a:t>措施</a:t>
            </a:r>
            <a:r>
              <a:rPr kumimoji="1" lang="en-US" altLang="zh-TW" sz="2400" dirty="0">
                <a:solidFill>
                  <a:srgbClr val="0070C0"/>
                </a:solidFill>
                <a:latin typeface="+mj-ea"/>
              </a:rPr>
              <a:t>)</a:t>
            </a:r>
          </a:p>
          <a:p>
            <a:endParaRPr kumimoji="1" lang="en-US" altLang="zh-TW" dirty="0" smtClean="0">
              <a:latin typeface="+mj-ea"/>
            </a:endParaRP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352800" y="6220857"/>
            <a:ext cx="5984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/>
              <a:t>摘自學校訂定教師輔導與管教學生辦法</a:t>
            </a:r>
            <a:r>
              <a:rPr lang="zh-TW" altLang="en-US" dirty="0" smtClean="0"/>
              <a:t>注意事項第</a:t>
            </a:r>
            <a:r>
              <a:rPr lang="en-US" altLang="zh-TW" dirty="0" smtClean="0"/>
              <a:t>42</a:t>
            </a:r>
            <a:r>
              <a:rPr lang="zh-TW" altLang="en-US" dirty="0" smtClean="0"/>
              <a:t>條。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920" y="-90832"/>
            <a:ext cx="2143420" cy="158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53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違法處罰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教師</a:t>
            </a:r>
            <a:r>
              <a:rPr lang="zh-TW" altLang="en-US" dirty="0"/>
              <a:t>有違法處罰學生之行為者，學校應按情節輕重，依相關學校教師成績考核辦法或規定，予以申誡、記過、記大過或其他適當之懲處</a:t>
            </a:r>
            <a:r>
              <a:rPr lang="zh-TW" altLang="en-US" dirty="0" smtClean="0"/>
              <a:t>。</a:t>
            </a:r>
            <a:endParaRPr kumimoji="1" lang="en-US" altLang="zh-TW" dirty="0">
              <a:latin typeface="+mj-ea"/>
            </a:endParaRPr>
          </a:p>
          <a:p>
            <a:r>
              <a:rPr kumimoji="1" lang="zh-TW" altLang="en-US" dirty="0" smtClean="0">
                <a:latin typeface="+mj-ea"/>
              </a:rPr>
              <a:t>經</a:t>
            </a:r>
            <a:r>
              <a:rPr kumimoji="1" lang="zh-TW" altLang="en-US" dirty="0">
                <a:latin typeface="+mj-ea"/>
              </a:rPr>
              <a:t>查證後，有</a:t>
            </a:r>
            <a:r>
              <a:rPr kumimoji="1" lang="zh-TW" altLang="en-US" b="1" dirty="0">
                <a:solidFill>
                  <a:srgbClr val="FF0000"/>
                </a:solidFill>
                <a:latin typeface="+mj-ea"/>
              </a:rPr>
              <a:t>違法處罰</a:t>
            </a:r>
            <a:r>
              <a:rPr kumimoji="1" lang="zh-TW" altLang="en-US" b="1" u="sng" dirty="0">
                <a:solidFill>
                  <a:srgbClr val="FF0000"/>
                </a:solidFill>
                <a:latin typeface="+mj-ea"/>
              </a:rPr>
              <a:t>具體事證</a:t>
            </a:r>
            <a:r>
              <a:rPr kumimoji="1" lang="zh-TW" altLang="en-US" dirty="0">
                <a:latin typeface="+mj-ea"/>
              </a:rPr>
              <a:t>者，</a:t>
            </a:r>
            <a:r>
              <a:rPr kumimoji="1" lang="zh-TW" altLang="en-US" dirty="0" smtClean="0">
                <a:latin typeface="+mj-ea"/>
              </a:rPr>
              <a:t>至少</a:t>
            </a:r>
            <a:r>
              <a:rPr kumimoji="1" lang="en-US" altLang="zh-TW" dirty="0" smtClean="0">
                <a:latin typeface="+mj-ea"/>
              </a:rPr>
              <a:t/>
            </a:r>
            <a:br>
              <a:rPr kumimoji="1" lang="en-US" altLang="zh-TW" dirty="0" smtClean="0">
                <a:latin typeface="+mj-ea"/>
              </a:rPr>
            </a:br>
            <a:r>
              <a:rPr kumimoji="1" lang="en-US" altLang="zh-TW" dirty="0" smtClean="0">
                <a:latin typeface="+mj-ea"/>
              </a:rPr>
              <a:t>(1)</a:t>
            </a:r>
            <a:r>
              <a:rPr kumimoji="1" lang="zh-TW" altLang="en-US" dirty="0" smtClean="0">
                <a:latin typeface="+mj-ea"/>
              </a:rPr>
              <a:t>處以考核</a:t>
            </a:r>
            <a:r>
              <a:rPr kumimoji="1" lang="zh-TW" altLang="en-US" dirty="0">
                <a:latin typeface="+mj-ea"/>
              </a:rPr>
              <a:t>申誡</a:t>
            </a:r>
            <a:r>
              <a:rPr kumimoji="1" lang="zh-TW" altLang="en-US" dirty="0" smtClean="0">
                <a:latin typeface="+mj-ea"/>
              </a:rPr>
              <a:t>以上</a:t>
            </a:r>
            <a:r>
              <a:rPr kumimoji="1" lang="en-US" altLang="zh-TW" sz="2400" b="1" dirty="0" smtClean="0">
                <a:solidFill>
                  <a:srgbClr val="0070C0"/>
                </a:solidFill>
                <a:latin typeface="+mj-ea"/>
              </a:rPr>
              <a:t>(</a:t>
            </a:r>
            <a:r>
              <a:rPr kumimoji="1" lang="zh-TW" altLang="en-US" sz="2400" b="1" dirty="0" smtClean="0">
                <a:solidFill>
                  <a:srgbClr val="0070C0"/>
                </a:solidFill>
                <a:latin typeface="+mj-ea"/>
              </a:rPr>
              <a:t>行政懲處</a:t>
            </a:r>
            <a:r>
              <a:rPr kumimoji="1" lang="en-US" altLang="zh-TW" sz="2400" b="1" dirty="0" smtClean="0">
                <a:solidFill>
                  <a:srgbClr val="0070C0"/>
                </a:solidFill>
                <a:latin typeface="+mj-ea"/>
              </a:rPr>
              <a:t>)</a:t>
            </a:r>
            <a:br>
              <a:rPr kumimoji="1" lang="en-US" altLang="zh-TW" sz="2400" b="1" dirty="0" smtClean="0">
                <a:solidFill>
                  <a:srgbClr val="0070C0"/>
                </a:solidFill>
                <a:latin typeface="+mj-ea"/>
              </a:rPr>
            </a:br>
            <a:r>
              <a:rPr kumimoji="1" lang="en-US" altLang="zh-TW" dirty="0" smtClean="0">
                <a:latin typeface="+mj-ea"/>
              </a:rPr>
              <a:t>(2)</a:t>
            </a:r>
            <a:r>
              <a:rPr kumimoji="1" lang="zh-TW" altLang="en-US" dirty="0" smtClean="0">
                <a:latin typeface="+mj-ea"/>
              </a:rPr>
              <a:t>併</a:t>
            </a:r>
            <a:r>
              <a:rPr kumimoji="1" lang="zh-TW" altLang="en-US" dirty="0">
                <a:latin typeface="+mj-ea"/>
              </a:rPr>
              <a:t>帶</a:t>
            </a:r>
            <a:r>
              <a:rPr kumimoji="1" lang="en-US" altLang="zh-TW" dirty="0">
                <a:latin typeface="+mj-ea"/>
              </a:rPr>
              <a:t>2</a:t>
            </a:r>
            <a:r>
              <a:rPr kumimoji="1" lang="zh-TW" altLang="en-US" dirty="0">
                <a:latin typeface="+mj-ea"/>
              </a:rPr>
              <a:t>個月正向管教行為改善計畫</a:t>
            </a:r>
            <a:r>
              <a:rPr kumimoji="1" lang="zh-TW" altLang="en-US" dirty="0" smtClean="0">
                <a:latin typeface="+mj-ea"/>
              </a:rPr>
              <a:t>。</a:t>
            </a:r>
            <a:r>
              <a:rPr kumimoji="1" lang="en-US" altLang="zh-TW" sz="2400" dirty="0" smtClean="0">
                <a:solidFill>
                  <a:srgbClr val="0070C0"/>
                </a:solidFill>
                <a:latin typeface="+mj-ea"/>
              </a:rPr>
              <a:t>(</a:t>
            </a:r>
            <a:r>
              <a:rPr kumimoji="1" lang="zh-TW" altLang="en-US" sz="2400" b="1" dirty="0" smtClean="0">
                <a:solidFill>
                  <a:srgbClr val="0070C0"/>
                </a:solidFill>
                <a:latin typeface="+mj-ea"/>
              </a:rPr>
              <a:t>措施</a:t>
            </a:r>
            <a:r>
              <a:rPr kumimoji="1" lang="en-US" altLang="zh-TW" sz="2400" dirty="0" smtClean="0">
                <a:solidFill>
                  <a:srgbClr val="0070C0"/>
                </a:solidFill>
                <a:latin typeface="+mj-ea"/>
              </a:rPr>
              <a:t>)</a:t>
            </a:r>
          </a:p>
          <a:p>
            <a:endParaRPr kumimoji="1" lang="en-US" altLang="zh-TW" dirty="0">
              <a:latin typeface="+mj-ea"/>
            </a:endParaRP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352800" y="6220857"/>
            <a:ext cx="5984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/>
              <a:t>摘自學校訂定教師輔導與管教學生辦法</a:t>
            </a:r>
            <a:r>
              <a:rPr lang="zh-TW" altLang="en-US" dirty="0" smtClean="0"/>
              <a:t>注意事項第</a:t>
            </a:r>
            <a:r>
              <a:rPr lang="en-US" altLang="zh-TW" dirty="0" smtClean="0"/>
              <a:t>42</a:t>
            </a:r>
            <a:r>
              <a:rPr lang="zh-TW" altLang="en-US" dirty="0" smtClean="0"/>
              <a:t>條。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460" y="0"/>
            <a:ext cx="2194220" cy="162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26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819</Words>
  <Application>Microsoft Office PowerPoint</Application>
  <PresentationFormat>如螢幕大小 (4:3)</PresentationFormat>
  <Paragraphs>86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正向管教</vt:lpstr>
      <vt:lpstr>法規</vt:lpstr>
      <vt:lpstr>教師一般管教措施(1/2)</vt:lpstr>
      <vt:lpstr>教師一般管教措施(2/2)</vt:lpstr>
      <vt:lpstr>PowerPoint 簡報</vt:lpstr>
      <vt:lpstr>不當管教範疇</vt:lpstr>
      <vt:lpstr>認定原則</vt:lpstr>
      <vt:lpstr>不當管教</vt:lpstr>
      <vt:lpstr>違法處罰</vt:lpstr>
      <vt:lpstr>教師違法處罰措施參考表</vt:lpstr>
      <vt:lpstr>不當管教案例(1/2)</vt:lpstr>
      <vt:lpstr>不當管教案例(2/2)</vt:lpstr>
      <vt:lpstr>服儀規定與學生獎懲(適用國高中)</vt:lpstr>
      <vt:lpstr>髮式(適用高國高中)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＠遲到罰跑操場 ＠未帶聯絡簿或作業未交罰開合跳</dc:title>
  <dc:creator>Macintosh</dc:creator>
  <cp:lastModifiedBy>Administrator</cp:lastModifiedBy>
  <cp:revision>53</cp:revision>
  <cp:lastPrinted>2017-02-21T02:33:42Z</cp:lastPrinted>
  <dcterms:created xsi:type="dcterms:W3CDTF">2017-01-23T00:26:22Z</dcterms:created>
  <dcterms:modified xsi:type="dcterms:W3CDTF">2017-02-21T03:04:28Z</dcterms:modified>
</cp:coreProperties>
</file>